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3" r:id="rId2"/>
    <p:sldId id="261" r:id="rId3"/>
    <p:sldId id="265" r:id="rId4"/>
    <p:sldId id="270" r:id="rId5"/>
    <p:sldId id="271" r:id="rId6"/>
    <p:sldId id="293" r:id="rId7"/>
    <p:sldId id="272" r:id="rId8"/>
    <p:sldId id="292" r:id="rId9"/>
    <p:sldId id="288" r:id="rId10"/>
    <p:sldId id="294" r:id="rId11"/>
    <p:sldId id="298" r:id="rId12"/>
    <p:sldId id="295" r:id="rId13"/>
    <p:sldId id="299" r:id="rId14"/>
    <p:sldId id="258" r:id="rId15"/>
    <p:sldId id="286" r:id="rId16"/>
    <p:sldId id="296" r:id="rId17"/>
    <p:sldId id="284" r:id="rId18"/>
    <p:sldId id="297" r:id="rId19"/>
    <p:sldId id="300" r:id="rId20"/>
    <p:sldId id="257" r:id="rId21"/>
    <p:sldId id="291" r:id="rId22"/>
    <p:sldId id="30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9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67EE60-9FD9-9D46-B5BD-5AD1783E7C20}"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67EE60-9FD9-9D46-B5BD-5AD1783E7C20}"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67EE60-9FD9-9D46-B5BD-5AD1783E7C20}"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67EE60-9FD9-9D46-B5BD-5AD1783E7C20}"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67EE60-9FD9-9D46-B5BD-5AD1783E7C20}"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67EE60-9FD9-9D46-B5BD-5AD1783E7C20}"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67EE60-9FD9-9D46-B5BD-5AD1783E7C20}" type="datetimeFigureOut">
              <a:rPr lang="en-US" smtClean="0"/>
              <a:pPr/>
              <a:t>4/19/18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67EE60-9FD9-9D46-B5BD-5AD1783E7C20}" type="datetimeFigureOut">
              <a:rPr lang="en-US" smtClean="0"/>
              <a:pPr/>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7EE60-9FD9-9D46-B5BD-5AD1783E7C20}" type="datetimeFigureOut">
              <a:rPr lang="en-US" smtClean="0"/>
              <a:pPr/>
              <a:t>4/19/18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67EE60-9FD9-9D46-B5BD-5AD1783E7C20}"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67EE60-9FD9-9D46-B5BD-5AD1783E7C20}"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E993-9CE2-014B-83B4-F0FDFEF094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7EE60-9FD9-9D46-B5BD-5AD1783E7C20}" type="datetimeFigureOut">
              <a:rPr lang="en-US" smtClean="0"/>
              <a:pPr/>
              <a:t>4/19/18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E993-9CE2-014B-83B4-F0FDFEF094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Powerpoint</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11:  French Art in the </a:t>
            </a:r>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rPr>
              <a:t>18</a:t>
            </a:r>
            <a:r>
              <a:rPr lang="en-US" baseline="30000" smtClean="0">
                <a:ln w="18415" cmpd="sng">
                  <a:solidFill>
                    <a:srgbClr val="FFFFFF"/>
                  </a:solidFill>
                  <a:prstDash val="solid"/>
                </a:ln>
                <a:solidFill>
                  <a:srgbClr val="FFFFFF"/>
                </a:solidFill>
                <a:effectLst>
                  <a:outerShdw blurRad="63500" dir="3600000" algn="tl" rotWithShape="0">
                    <a:srgbClr val="000000">
                      <a:alpha val="70000"/>
                    </a:srgbClr>
                  </a:outerShdw>
                </a:effectLst>
              </a:rPr>
              <a:t>th</a:t>
            </a:r>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rPr>
              <a:t> Century</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1731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912.jpg"/>
          <p:cNvPicPr>
            <a:picLocks noChangeAspect="1"/>
          </p:cNvPicPr>
          <p:nvPr/>
        </p:nvPicPr>
        <p:blipFill>
          <a:blip r:embed="rId2">
            <a:lum bright="-5000"/>
          </a:blip>
          <a:stretch>
            <a:fillRect/>
          </a:stretch>
        </p:blipFill>
        <p:spPr>
          <a:xfrm>
            <a:off x="248795" y="840469"/>
            <a:ext cx="4037186" cy="4916202"/>
          </a:xfrm>
          <a:prstGeom prst="rect">
            <a:avLst/>
          </a:prstGeom>
        </p:spPr>
      </p:pic>
      <p:pic>
        <p:nvPicPr>
          <p:cNvPr id="3" name="Picture 2" descr="350px-Pieter_de_Hooch_-_A_Woman_Peeling_Apples.jpg"/>
          <p:cNvPicPr>
            <a:picLocks noChangeAspect="1"/>
          </p:cNvPicPr>
          <p:nvPr/>
        </p:nvPicPr>
        <p:blipFill>
          <a:blip r:embed="rId3">
            <a:lum bright="-5000"/>
          </a:blip>
          <a:stretch>
            <a:fillRect/>
          </a:stretch>
        </p:blipFill>
        <p:spPr>
          <a:xfrm>
            <a:off x="4871968" y="849416"/>
            <a:ext cx="4028489" cy="4880228"/>
          </a:xfrm>
          <a:prstGeom prst="rect">
            <a:avLst/>
          </a:prstGeom>
        </p:spPr>
      </p:pic>
      <p:sp>
        <p:nvSpPr>
          <p:cNvPr id="5" name="Rectangle 4"/>
          <p:cNvSpPr/>
          <p:nvPr/>
        </p:nvSpPr>
        <p:spPr>
          <a:xfrm>
            <a:off x="248795" y="5756671"/>
            <a:ext cx="4037186"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14)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Jean-Baptiste-Simeon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Chardin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Saying Grace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1740</a:t>
            </a:r>
          </a:p>
        </p:txBody>
      </p:sp>
      <p:sp>
        <p:nvSpPr>
          <p:cNvPr id="2" name="Rectangle 1"/>
          <p:cNvSpPr/>
          <p:nvPr/>
        </p:nvSpPr>
        <p:spPr>
          <a:xfrm>
            <a:off x="4871968" y="5756671"/>
            <a:ext cx="4028489"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Pieter de Hooch,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Woman Peeling Apples and Child</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1663</a:t>
            </a:r>
          </a:p>
        </p:txBody>
      </p:sp>
    </p:spTree>
    <p:extLst>
      <p:ext uri="{BB962C8B-B14F-4D97-AF65-F5344CB8AC3E}">
        <p14:creationId xmlns:p14="http://schemas.microsoft.com/office/powerpoint/2010/main" val="23331872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912.jpg"/>
          <p:cNvPicPr>
            <a:picLocks noChangeAspect="1"/>
          </p:cNvPicPr>
          <p:nvPr/>
        </p:nvPicPr>
        <p:blipFill>
          <a:blip r:embed="rId2">
            <a:lum bright="-5000"/>
          </a:blip>
          <a:stretch>
            <a:fillRect/>
          </a:stretch>
        </p:blipFill>
        <p:spPr>
          <a:xfrm>
            <a:off x="248795" y="840469"/>
            <a:ext cx="4037186" cy="4916202"/>
          </a:xfrm>
          <a:prstGeom prst="rect">
            <a:avLst/>
          </a:prstGeom>
        </p:spPr>
      </p:pic>
      <p:sp>
        <p:nvSpPr>
          <p:cNvPr id="2" name="Rectangle 1"/>
          <p:cNvSpPr/>
          <p:nvPr/>
        </p:nvSpPr>
        <p:spPr>
          <a:xfrm>
            <a:off x="248795" y="5756671"/>
            <a:ext cx="4037186"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14)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Jean-Baptiste-Simeon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Chardin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Saying Grace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1740</a:t>
            </a:r>
          </a:p>
        </p:txBody>
      </p:sp>
      <p:sp>
        <p:nvSpPr>
          <p:cNvPr id="3" name="Rectangle 2"/>
          <p:cNvSpPr/>
          <p:nvPr/>
        </p:nvSpPr>
        <p:spPr>
          <a:xfrm>
            <a:off x="4737812" y="1241083"/>
            <a:ext cx="3698935" cy="4616648"/>
          </a:xfrm>
          <a:prstGeom prst="rect">
            <a:avLst/>
          </a:prstGeom>
          <a:ln>
            <a:solidFill>
              <a:srgbClr val="FFFFFF"/>
            </a:solidFill>
          </a:ln>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French Enlightenment</a:t>
            </a: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Denis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Diderot,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Voltaire </a:t>
            </a:r>
          </a:p>
          <a:p>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Diderot on Boucher in the Salon of 1765:  “I do not know what to say of this man. Degradation of taste, of color, of composition, of character, follow upon deprivation of morals. What can there be in the imagination of a man who passes his life with loose women of the lower classes?” </a:t>
            </a: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Jean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Jacques Rousseau:  “Man by nature is good…he is depraved and perverted by society”… “Our minds have been corrupted in proportion as the arts and sciences have been improved”… “To exist is to feel.” </a:t>
            </a:r>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0444854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912.jpg"/>
          <p:cNvPicPr>
            <a:picLocks noChangeAspect="1"/>
          </p:cNvPicPr>
          <p:nvPr/>
        </p:nvPicPr>
        <p:blipFill>
          <a:blip r:embed="rId2">
            <a:lum bright="-5000"/>
          </a:blip>
          <a:stretch>
            <a:fillRect/>
          </a:stretch>
        </p:blipFill>
        <p:spPr>
          <a:xfrm>
            <a:off x="248795" y="840469"/>
            <a:ext cx="4037186" cy="4916202"/>
          </a:xfrm>
          <a:prstGeom prst="rect">
            <a:avLst/>
          </a:prstGeom>
        </p:spPr>
      </p:pic>
      <p:pic>
        <p:nvPicPr>
          <p:cNvPr id="5" name="Picture 4" descr="2913.jpg"/>
          <p:cNvPicPr>
            <a:picLocks noChangeAspect="1"/>
          </p:cNvPicPr>
          <p:nvPr/>
        </p:nvPicPr>
        <p:blipFill>
          <a:blip r:embed="rId3"/>
          <a:stretch>
            <a:fillRect/>
          </a:stretch>
        </p:blipFill>
        <p:spPr>
          <a:xfrm>
            <a:off x="3959213" y="1507491"/>
            <a:ext cx="5081653" cy="3924871"/>
          </a:xfrm>
          <a:prstGeom prst="rect">
            <a:avLst/>
          </a:prstGeom>
        </p:spPr>
      </p:pic>
      <p:sp>
        <p:nvSpPr>
          <p:cNvPr id="2" name="Rectangle 1"/>
          <p:cNvSpPr/>
          <p:nvPr/>
        </p:nvSpPr>
        <p:spPr>
          <a:xfrm>
            <a:off x="4234875" y="5448894"/>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15)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Jean-Baptiste Greuze,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Village Bride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1761</a:t>
            </a:r>
          </a:p>
        </p:txBody>
      </p:sp>
    </p:spTree>
    <p:extLst>
      <p:ext uri="{BB962C8B-B14F-4D97-AF65-F5344CB8AC3E}">
        <p14:creationId xmlns:p14="http://schemas.microsoft.com/office/powerpoint/2010/main" val="42070491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912.jpg"/>
          <p:cNvPicPr>
            <a:picLocks noChangeAspect="1"/>
          </p:cNvPicPr>
          <p:nvPr/>
        </p:nvPicPr>
        <p:blipFill>
          <a:blip r:embed="rId2">
            <a:lum bright="-5000"/>
          </a:blip>
          <a:stretch>
            <a:fillRect/>
          </a:stretch>
        </p:blipFill>
        <p:spPr>
          <a:xfrm>
            <a:off x="248795" y="840469"/>
            <a:ext cx="4037186" cy="4916202"/>
          </a:xfrm>
          <a:prstGeom prst="rect">
            <a:avLst/>
          </a:prstGeom>
        </p:spPr>
      </p:pic>
      <p:pic>
        <p:nvPicPr>
          <p:cNvPr id="5" name="Picture 4" descr="2913.jpg"/>
          <p:cNvPicPr>
            <a:picLocks noChangeAspect="1"/>
          </p:cNvPicPr>
          <p:nvPr/>
        </p:nvPicPr>
        <p:blipFill>
          <a:blip r:embed="rId3"/>
          <a:stretch>
            <a:fillRect/>
          </a:stretch>
        </p:blipFill>
        <p:spPr>
          <a:xfrm>
            <a:off x="3959213" y="1507491"/>
            <a:ext cx="5081653" cy="3924871"/>
          </a:xfrm>
          <a:prstGeom prst="rect">
            <a:avLst/>
          </a:prstGeom>
        </p:spPr>
      </p:pic>
      <p:sp>
        <p:nvSpPr>
          <p:cNvPr id="2" name="Rectangle 1"/>
          <p:cNvSpPr/>
          <p:nvPr/>
        </p:nvSpPr>
        <p:spPr>
          <a:xfrm>
            <a:off x="4234875" y="5448894"/>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15)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Jean-Baptiste Greuze,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Village Bride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1761</a:t>
            </a:r>
          </a:p>
        </p:txBody>
      </p:sp>
      <p:sp>
        <p:nvSpPr>
          <p:cNvPr id="3" name="Rectangle 2"/>
          <p:cNvSpPr/>
          <p:nvPr/>
        </p:nvSpPr>
        <p:spPr>
          <a:xfrm>
            <a:off x="387102" y="5341023"/>
            <a:ext cx="3710418" cy="1169551"/>
          </a:xfrm>
          <a:prstGeom prst="rect">
            <a:avLst/>
          </a:prstGeom>
          <a:solidFill>
            <a:srgbClr val="000000"/>
          </a:solidFill>
          <a:ln>
            <a:solidFill>
              <a:srgbClr val="FFFFFF"/>
            </a:solidFill>
          </a:ln>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Diderot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on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Greuze’s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Village Bride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“sweet emotion…decency and reverence, and a charming innocence…His work is full of understanding and delicacy. His choice of subjects is a mark of sensibility and morality.” </a:t>
            </a:r>
          </a:p>
        </p:txBody>
      </p:sp>
    </p:spTree>
    <p:extLst>
      <p:ext uri="{BB962C8B-B14F-4D97-AF65-F5344CB8AC3E}">
        <p14:creationId xmlns:p14="http://schemas.microsoft.com/office/powerpoint/2010/main" val="6216860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923.jpg"/>
          <p:cNvPicPr>
            <a:picLocks noChangeAspect="1"/>
          </p:cNvPicPr>
          <p:nvPr/>
        </p:nvPicPr>
        <p:blipFill>
          <a:blip r:embed="rId2"/>
          <a:stretch>
            <a:fillRect/>
          </a:stretch>
        </p:blipFill>
        <p:spPr>
          <a:xfrm>
            <a:off x="730650" y="422122"/>
            <a:ext cx="7550052" cy="5975285"/>
          </a:xfrm>
          <a:prstGeom prst="rect">
            <a:avLst/>
          </a:prstGeom>
        </p:spPr>
      </p:pic>
      <p:sp>
        <p:nvSpPr>
          <p:cNvPr id="2" name="Rectangle 1"/>
          <p:cNvSpPr/>
          <p:nvPr/>
        </p:nvSpPr>
        <p:spPr>
          <a:xfrm>
            <a:off x="730650" y="6372108"/>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26-26) Jacques-Louis David,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Oath of the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Horatii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1784</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923.jpg"/>
          <p:cNvPicPr>
            <a:picLocks noChangeAspect="1"/>
          </p:cNvPicPr>
          <p:nvPr/>
        </p:nvPicPr>
        <p:blipFill>
          <a:blip r:embed="rId2"/>
          <a:srcRect t="22167" r="27290"/>
          <a:stretch>
            <a:fillRect/>
          </a:stretch>
        </p:blipFill>
        <p:spPr>
          <a:xfrm>
            <a:off x="730650" y="477282"/>
            <a:ext cx="6988128" cy="59201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7.jpg"/>
          <p:cNvPicPr>
            <a:picLocks noChangeAspect="1"/>
          </p:cNvPicPr>
          <p:nvPr/>
        </p:nvPicPr>
        <p:blipFill>
          <a:blip r:embed="rId2"/>
          <a:stretch>
            <a:fillRect/>
          </a:stretch>
        </p:blipFill>
        <p:spPr>
          <a:xfrm>
            <a:off x="621003" y="269979"/>
            <a:ext cx="2824162" cy="5621822"/>
          </a:xfrm>
          <a:prstGeom prst="rect">
            <a:avLst/>
          </a:prstGeom>
        </p:spPr>
      </p:pic>
      <p:pic>
        <p:nvPicPr>
          <p:cNvPr id="3" name="Picture 2" descr="2901.jpg"/>
          <p:cNvPicPr>
            <a:picLocks noChangeAspect="1"/>
          </p:cNvPicPr>
          <p:nvPr/>
        </p:nvPicPr>
        <p:blipFill>
          <a:blip r:embed="rId3"/>
          <a:stretch>
            <a:fillRect/>
          </a:stretch>
        </p:blipFill>
        <p:spPr>
          <a:xfrm>
            <a:off x="4431815" y="432422"/>
            <a:ext cx="4262653" cy="5447499"/>
          </a:xfrm>
          <a:prstGeom prst="rect">
            <a:avLst/>
          </a:prstGeom>
        </p:spPr>
      </p:pic>
    </p:spTree>
    <p:extLst>
      <p:ext uri="{BB962C8B-B14F-4D97-AF65-F5344CB8AC3E}">
        <p14:creationId xmlns:p14="http://schemas.microsoft.com/office/powerpoint/2010/main" val="10409004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23.jpg"/>
          <p:cNvPicPr>
            <a:picLocks noChangeAspect="1"/>
          </p:cNvPicPr>
          <p:nvPr/>
        </p:nvPicPr>
        <p:blipFill>
          <a:blip r:embed="rId2"/>
          <a:stretch>
            <a:fillRect/>
          </a:stretch>
        </p:blipFill>
        <p:spPr>
          <a:xfrm>
            <a:off x="730650" y="422122"/>
            <a:ext cx="7550052" cy="5975285"/>
          </a:xfrm>
          <a:prstGeom prst="rect">
            <a:avLst/>
          </a:prstGeom>
        </p:spPr>
      </p:pic>
      <p:sp>
        <p:nvSpPr>
          <p:cNvPr id="3" name="Rectangle 2"/>
          <p:cNvSpPr/>
          <p:nvPr/>
        </p:nvSpPr>
        <p:spPr>
          <a:xfrm>
            <a:off x="730650" y="6372108"/>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(26-26) Jacques-Louis David,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Oath of the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Horatii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1784</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23.jpg"/>
          <p:cNvPicPr>
            <a:picLocks noChangeAspect="1"/>
          </p:cNvPicPr>
          <p:nvPr/>
        </p:nvPicPr>
        <p:blipFill>
          <a:blip r:embed="rId2"/>
          <a:stretch>
            <a:fillRect/>
          </a:stretch>
        </p:blipFill>
        <p:spPr>
          <a:xfrm>
            <a:off x="730650" y="422122"/>
            <a:ext cx="7550052" cy="5975285"/>
          </a:xfrm>
          <a:prstGeom prst="rect">
            <a:avLst/>
          </a:prstGeom>
        </p:spPr>
      </p:pic>
      <p:pic>
        <p:nvPicPr>
          <p:cNvPr id="3" name="Picture 2" descr="2524.jpg"/>
          <p:cNvPicPr>
            <a:picLocks noChangeAspect="1"/>
          </p:cNvPicPr>
          <p:nvPr/>
        </p:nvPicPr>
        <p:blipFill>
          <a:blip r:embed="rId3"/>
          <a:stretch>
            <a:fillRect/>
          </a:stretch>
        </p:blipFill>
        <p:spPr>
          <a:xfrm>
            <a:off x="5620841" y="507954"/>
            <a:ext cx="3285153" cy="2342833"/>
          </a:xfrm>
          <a:prstGeom prst="rect">
            <a:avLst/>
          </a:prstGeom>
        </p:spPr>
      </p:pic>
      <p:pic>
        <p:nvPicPr>
          <p:cNvPr id="4" name="Picture 3" descr="AMICO_MINIAPOLIS_103820368.jpg"/>
          <p:cNvPicPr>
            <a:picLocks noChangeAspect="1"/>
          </p:cNvPicPr>
          <p:nvPr/>
        </p:nvPicPr>
        <p:blipFill>
          <a:blip r:embed="rId4"/>
          <a:stretch>
            <a:fillRect/>
          </a:stretch>
        </p:blipFill>
        <p:spPr>
          <a:xfrm>
            <a:off x="5620841" y="3385137"/>
            <a:ext cx="3493114" cy="2667593"/>
          </a:xfrm>
          <a:prstGeom prst="rect">
            <a:avLst/>
          </a:prstGeom>
        </p:spPr>
      </p:pic>
      <p:sp>
        <p:nvSpPr>
          <p:cNvPr id="5" name="Rectangle 4"/>
          <p:cNvSpPr/>
          <p:nvPr/>
        </p:nvSpPr>
        <p:spPr>
          <a:xfrm>
            <a:off x="730650" y="6372108"/>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26-26) Jacques-Louis David,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Oath of the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Horatii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1784</a:t>
            </a:r>
          </a:p>
        </p:txBody>
      </p:sp>
      <p:sp>
        <p:nvSpPr>
          <p:cNvPr id="6" name="Rectangle 5"/>
          <p:cNvSpPr/>
          <p:nvPr/>
        </p:nvSpPr>
        <p:spPr>
          <a:xfrm>
            <a:off x="5766152" y="6025834"/>
            <a:ext cx="3377848" cy="307777"/>
          </a:xfrm>
          <a:prstGeom prst="rect">
            <a:avLst/>
          </a:prstGeom>
          <a:solidFill>
            <a:srgbClr val="000000"/>
          </a:solidFill>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Nicolas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Poussin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Death of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Germanicus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1627</a:t>
            </a:r>
          </a:p>
        </p:txBody>
      </p:sp>
    </p:spTree>
    <p:extLst>
      <p:ext uri="{BB962C8B-B14F-4D97-AF65-F5344CB8AC3E}">
        <p14:creationId xmlns:p14="http://schemas.microsoft.com/office/powerpoint/2010/main" val="577846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23.jpg"/>
          <p:cNvPicPr>
            <a:picLocks noChangeAspect="1"/>
          </p:cNvPicPr>
          <p:nvPr/>
        </p:nvPicPr>
        <p:blipFill>
          <a:blip r:embed="rId2"/>
          <a:stretch>
            <a:fillRect/>
          </a:stretch>
        </p:blipFill>
        <p:spPr>
          <a:xfrm>
            <a:off x="730650" y="422122"/>
            <a:ext cx="7550052" cy="5975285"/>
          </a:xfrm>
          <a:prstGeom prst="rect">
            <a:avLst/>
          </a:prstGeom>
        </p:spPr>
      </p:pic>
      <p:pic>
        <p:nvPicPr>
          <p:cNvPr id="3" name="Picture 2" descr="2524.jpg"/>
          <p:cNvPicPr>
            <a:picLocks noChangeAspect="1"/>
          </p:cNvPicPr>
          <p:nvPr/>
        </p:nvPicPr>
        <p:blipFill>
          <a:blip r:embed="rId3"/>
          <a:stretch>
            <a:fillRect/>
          </a:stretch>
        </p:blipFill>
        <p:spPr>
          <a:xfrm>
            <a:off x="5620841" y="507954"/>
            <a:ext cx="3285153" cy="2342833"/>
          </a:xfrm>
          <a:prstGeom prst="rect">
            <a:avLst/>
          </a:prstGeom>
        </p:spPr>
      </p:pic>
      <p:pic>
        <p:nvPicPr>
          <p:cNvPr id="4" name="Picture 3" descr="AMICO_MINIAPOLIS_103820368.jpg"/>
          <p:cNvPicPr>
            <a:picLocks noChangeAspect="1"/>
          </p:cNvPicPr>
          <p:nvPr/>
        </p:nvPicPr>
        <p:blipFill>
          <a:blip r:embed="rId4"/>
          <a:stretch>
            <a:fillRect/>
          </a:stretch>
        </p:blipFill>
        <p:spPr>
          <a:xfrm>
            <a:off x="5620841" y="3385137"/>
            <a:ext cx="3493114" cy="2667593"/>
          </a:xfrm>
          <a:prstGeom prst="rect">
            <a:avLst/>
          </a:prstGeom>
        </p:spPr>
      </p:pic>
      <p:sp>
        <p:nvSpPr>
          <p:cNvPr id="5" name="Rectangle 4"/>
          <p:cNvSpPr/>
          <p:nvPr/>
        </p:nvSpPr>
        <p:spPr>
          <a:xfrm>
            <a:off x="1363352" y="6206618"/>
            <a:ext cx="7161408" cy="307777"/>
          </a:xfrm>
          <a:prstGeom prst="rect">
            <a:avLst/>
          </a:prstGeom>
          <a:solidFill>
            <a:srgbClr val="000000"/>
          </a:solidFill>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Jacques Louis David:   “I want to work in a pure Greek style.  I feed my eyes on ancient statues.</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5695119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2.jpg"/>
          <p:cNvPicPr>
            <a:picLocks noChangeAspect="1"/>
          </p:cNvPicPr>
          <p:nvPr/>
        </p:nvPicPr>
        <p:blipFill>
          <a:blip r:embed="rId2"/>
          <a:srcRect b="18728"/>
          <a:stretch>
            <a:fillRect/>
          </a:stretch>
        </p:blipFill>
        <p:spPr>
          <a:xfrm>
            <a:off x="113496" y="371359"/>
            <a:ext cx="5018451" cy="6116995"/>
          </a:xfrm>
          <a:prstGeom prst="rect">
            <a:avLst/>
          </a:prstGeom>
        </p:spPr>
      </p:pic>
      <p:sp>
        <p:nvSpPr>
          <p:cNvPr id="3" name="Rectangle 2"/>
          <p:cNvSpPr/>
          <p:nvPr/>
        </p:nvSpPr>
        <p:spPr>
          <a:xfrm>
            <a:off x="5240747" y="5965134"/>
            <a:ext cx="3736656"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Germain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Boffrand</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Salon de la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Princesse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Hotel de Soubise, Paris, 1737-40</a:t>
            </a:r>
          </a:p>
        </p:txBody>
      </p:sp>
      <p:sp>
        <p:nvSpPr>
          <p:cNvPr id="4" name="Rectangle 3"/>
          <p:cNvSpPr/>
          <p:nvPr/>
        </p:nvSpPr>
        <p:spPr>
          <a:xfrm>
            <a:off x="5555082" y="2312915"/>
            <a:ext cx="2994825" cy="2092881"/>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Louis XV, succeeded his great-grandfather, Louis XIV, in 1715 (at age five).</a:t>
            </a:r>
          </a:p>
          <a:p>
            <a:r>
              <a:rPr lang="en-US" dirty="0"/>
              <a:t> </a:t>
            </a: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Rococo</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from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rocaille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 pebble    </a:t>
            </a:r>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travail de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rocaille</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1736</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first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applied to what we now term Rococo interior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decoration, </a:t>
            </a: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lonBIG.jpg"/>
          <p:cNvPicPr>
            <a:picLocks noChangeAspect="1"/>
          </p:cNvPicPr>
          <p:nvPr/>
        </p:nvPicPr>
        <p:blipFill>
          <a:blip r:embed="rId2"/>
          <a:stretch>
            <a:fillRect/>
          </a:stretch>
        </p:blipFill>
        <p:spPr>
          <a:xfrm>
            <a:off x="860377" y="784197"/>
            <a:ext cx="7706001" cy="4758454"/>
          </a:xfrm>
          <a:prstGeom prst="rect">
            <a:avLst/>
          </a:prstGeom>
        </p:spPr>
      </p:pic>
      <p:sp>
        <p:nvSpPr>
          <p:cNvPr id="2" name="Rectangle 1"/>
          <p:cNvSpPr/>
          <p:nvPr/>
        </p:nvSpPr>
        <p:spPr>
          <a:xfrm>
            <a:off x="860376" y="5542651"/>
            <a:ext cx="7706001" cy="307777"/>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Engraved view of Salon of 1787 with David’s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Oath of the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Horatii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visible</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ath_of_Marat_by_David.jpg"/>
          <p:cNvPicPr>
            <a:picLocks noChangeAspect="1"/>
          </p:cNvPicPr>
          <p:nvPr/>
        </p:nvPicPr>
        <p:blipFill>
          <a:blip r:embed="rId2"/>
          <a:stretch>
            <a:fillRect/>
          </a:stretch>
        </p:blipFill>
        <p:spPr>
          <a:xfrm>
            <a:off x="330679" y="745633"/>
            <a:ext cx="4102894" cy="5275150"/>
          </a:xfrm>
          <a:prstGeom prst="rect">
            <a:avLst/>
          </a:prstGeom>
        </p:spPr>
      </p:pic>
      <p:sp>
        <p:nvSpPr>
          <p:cNvPr id="3" name="Rectangle 2"/>
          <p:cNvSpPr/>
          <p:nvPr/>
        </p:nvSpPr>
        <p:spPr>
          <a:xfrm>
            <a:off x="330679" y="6028286"/>
            <a:ext cx="4572000" cy="523220"/>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(26-27) Jacques-Louis David,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Death of Jean-Paul Marat,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1793</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ath_of_Marat_by_David.jpg"/>
          <p:cNvPicPr>
            <a:picLocks noChangeAspect="1"/>
          </p:cNvPicPr>
          <p:nvPr/>
        </p:nvPicPr>
        <p:blipFill>
          <a:blip r:embed="rId2"/>
          <a:stretch>
            <a:fillRect/>
          </a:stretch>
        </p:blipFill>
        <p:spPr>
          <a:xfrm>
            <a:off x="330679" y="745633"/>
            <a:ext cx="4102894" cy="5275150"/>
          </a:xfrm>
          <a:prstGeom prst="rect">
            <a:avLst/>
          </a:prstGeom>
        </p:spPr>
      </p:pic>
      <p:sp>
        <p:nvSpPr>
          <p:cNvPr id="3" name="Rectangle 2"/>
          <p:cNvSpPr/>
          <p:nvPr/>
        </p:nvSpPr>
        <p:spPr>
          <a:xfrm>
            <a:off x="5127586" y="1419042"/>
            <a:ext cx="3585775" cy="3970318"/>
          </a:xfrm>
          <a:prstGeom prst="rect">
            <a:avLst/>
          </a:prstGeom>
          <a:ln>
            <a:solidFill>
              <a:srgbClr val="FFFFFF"/>
            </a:solidFill>
          </a:ln>
        </p:spPr>
        <p:txBody>
          <a:bodyPr wrap="square">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Jacques Louis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David</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1793):  “[The arts] should help to spread the progress of the human spirit, and to propagate and transmit to posterity the striking examples of the efforts of a tremendous people who, guided by reason and philosophy, are bringing back to earth the reign of liberty, equality, and law…Those marks of heroism and civic virtue offered the eyes of the people will electrify its soul, and plant the seeds of glory and devotion to the fatherland.”</a:t>
            </a:r>
          </a:p>
        </p:txBody>
      </p:sp>
      <p:sp>
        <p:nvSpPr>
          <p:cNvPr id="4" name="Rectangle 3"/>
          <p:cNvSpPr/>
          <p:nvPr/>
        </p:nvSpPr>
        <p:spPr>
          <a:xfrm>
            <a:off x="330679" y="6028286"/>
            <a:ext cx="4572000" cy="523220"/>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(26-27) Jacques-Louis David,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Death of Jean-Paul Marat,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1793</a:t>
            </a:r>
          </a:p>
        </p:txBody>
      </p:sp>
    </p:spTree>
    <p:extLst>
      <p:ext uri="{BB962C8B-B14F-4D97-AF65-F5344CB8AC3E}">
        <p14:creationId xmlns:p14="http://schemas.microsoft.com/office/powerpoint/2010/main" val="38910244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2.jpg"/>
          <p:cNvPicPr>
            <a:picLocks noChangeAspect="1"/>
          </p:cNvPicPr>
          <p:nvPr/>
        </p:nvPicPr>
        <p:blipFill>
          <a:blip r:embed="rId2"/>
          <a:srcRect b="18728"/>
          <a:stretch>
            <a:fillRect/>
          </a:stretch>
        </p:blipFill>
        <p:spPr>
          <a:xfrm>
            <a:off x="113496" y="371359"/>
            <a:ext cx="5018451" cy="6116995"/>
          </a:xfrm>
          <a:prstGeom prst="rect">
            <a:avLst/>
          </a:prstGeom>
        </p:spPr>
      </p:pic>
      <p:pic>
        <p:nvPicPr>
          <p:cNvPr id="3" name="Picture 2" descr="Hotel-Soubise-BEST-768x1024.jpg"/>
          <p:cNvPicPr>
            <a:picLocks noChangeAspect="1"/>
          </p:cNvPicPr>
          <p:nvPr/>
        </p:nvPicPr>
        <p:blipFill>
          <a:blip r:embed="rId3"/>
          <a:srcRect b="26719"/>
          <a:stretch>
            <a:fillRect/>
          </a:stretch>
        </p:blipFill>
        <p:spPr>
          <a:xfrm>
            <a:off x="4760424" y="956727"/>
            <a:ext cx="4122628" cy="4028268"/>
          </a:xfrm>
          <a:prstGeom prst="rect">
            <a:avLst/>
          </a:prstGeom>
        </p:spPr>
      </p:pic>
      <p:pic>
        <p:nvPicPr>
          <p:cNvPr id="4" name="Picture 3" descr="2401.jpg"/>
          <p:cNvPicPr>
            <a:picLocks noChangeAspect="1"/>
          </p:cNvPicPr>
          <p:nvPr/>
        </p:nvPicPr>
        <p:blipFill>
          <a:blip r:embed="rId4">
            <a:lum bright="-8000"/>
          </a:blip>
          <a:stretch>
            <a:fillRect/>
          </a:stretch>
        </p:blipFill>
        <p:spPr>
          <a:xfrm>
            <a:off x="3232338" y="3316282"/>
            <a:ext cx="2637995" cy="33374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6.jpg"/>
          <p:cNvPicPr>
            <a:picLocks noChangeAspect="1"/>
          </p:cNvPicPr>
          <p:nvPr/>
        </p:nvPicPr>
        <p:blipFill>
          <a:blip r:embed="rId2">
            <a:lum bright="-5000"/>
          </a:blip>
          <a:stretch>
            <a:fillRect/>
          </a:stretch>
        </p:blipFill>
        <p:spPr>
          <a:xfrm>
            <a:off x="659892" y="752856"/>
            <a:ext cx="7824216" cy="5352288"/>
          </a:xfrm>
          <a:prstGeom prst="rect">
            <a:avLst/>
          </a:prstGeom>
        </p:spPr>
      </p:pic>
      <p:sp>
        <p:nvSpPr>
          <p:cNvPr id="3" name="Rectangle 2"/>
          <p:cNvSpPr/>
          <p:nvPr/>
        </p:nvSpPr>
        <p:spPr>
          <a:xfrm>
            <a:off x="659892" y="6105144"/>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26-7) Antoine Watteau,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Pilgrimage to Cythera</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1717</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6.jpg"/>
          <p:cNvPicPr>
            <a:picLocks noChangeAspect="1"/>
          </p:cNvPicPr>
          <p:nvPr/>
        </p:nvPicPr>
        <p:blipFill>
          <a:blip r:embed="rId2">
            <a:lum bright="-5000"/>
          </a:blip>
          <a:stretch>
            <a:fillRect/>
          </a:stretch>
        </p:blipFill>
        <p:spPr>
          <a:xfrm>
            <a:off x="659892" y="752856"/>
            <a:ext cx="7824216" cy="5352288"/>
          </a:xfrm>
          <a:prstGeom prst="rect">
            <a:avLst/>
          </a:prstGeom>
        </p:spPr>
      </p:pic>
      <p:pic>
        <p:nvPicPr>
          <p:cNvPr id="3" name="Picture 2" descr="2005-4282.jpg"/>
          <p:cNvPicPr>
            <a:picLocks noChangeAspect="1"/>
          </p:cNvPicPr>
          <p:nvPr/>
        </p:nvPicPr>
        <p:blipFill>
          <a:blip r:embed="rId3">
            <a:lum bright="-3000"/>
          </a:blip>
          <a:stretch>
            <a:fillRect/>
          </a:stretch>
        </p:blipFill>
        <p:spPr>
          <a:xfrm>
            <a:off x="313135" y="416981"/>
            <a:ext cx="4518267" cy="3027239"/>
          </a:xfrm>
          <a:prstGeom prst="rect">
            <a:avLst/>
          </a:prstGeom>
        </p:spPr>
      </p:pic>
      <p:sp>
        <p:nvSpPr>
          <p:cNvPr id="4" name="Rectangle 3"/>
          <p:cNvSpPr/>
          <p:nvPr/>
        </p:nvSpPr>
        <p:spPr>
          <a:xfrm>
            <a:off x="659892" y="6105144"/>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26-7) Antoine Watteau,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Pilgrimage to Cythera</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1717</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6.jpg"/>
          <p:cNvPicPr>
            <a:picLocks noChangeAspect="1"/>
          </p:cNvPicPr>
          <p:nvPr/>
        </p:nvPicPr>
        <p:blipFill>
          <a:blip r:embed="rId2">
            <a:lum bright="-5000"/>
          </a:blip>
          <a:stretch>
            <a:fillRect/>
          </a:stretch>
        </p:blipFill>
        <p:spPr>
          <a:xfrm>
            <a:off x="659892" y="752856"/>
            <a:ext cx="7824216" cy="5352288"/>
          </a:xfrm>
          <a:prstGeom prst="rect">
            <a:avLst/>
          </a:prstGeom>
        </p:spPr>
      </p:pic>
      <p:pic>
        <p:nvPicPr>
          <p:cNvPr id="3" name="Picture 2" descr="2005-4282.jpg"/>
          <p:cNvPicPr>
            <a:picLocks noChangeAspect="1"/>
          </p:cNvPicPr>
          <p:nvPr/>
        </p:nvPicPr>
        <p:blipFill>
          <a:blip r:embed="rId3">
            <a:lum bright="-3000"/>
          </a:blip>
          <a:stretch>
            <a:fillRect/>
          </a:stretch>
        </p:blipFill>
        <p:spPr>
          <a:xfrm>
            <a:off x="313135" y="416981"/>
            <a:ext cx="4518267" cy="3027239"/>
          </a:xfrm>
          <a:prstGeom prst="rect">
            <a:avLst/>
          </a:prstGeom>
        </p:spPr>
      </p:pic>
      <p:pic>
        <p:nvPicPr>
          <p:cNvPr id="4" name="Picture 3" descr="2235.jpg"/>
          <p:cNvPicPr>
            <a:picLocks noChangeAspect="1"/>
          </p:cNvPicPr>
          <p:nvPr/>
        </p:nvPicPr>
        <p:blipFill>
          <a:blip r:embed="rId4"/>
          <a:stretch>
            <a:fillRect/>
          </a:stretch>
        </p:blipFill>
        <p:spPr>
          <a:xfrm>
            <a:off x="648582" y="3887535"/>
            <a:ext cx="3458977" cy="2619684"/>
          </a:xfrm>
          <a:prstGeom prst="rect">
            <a:avLst/>
          </a:prstGeom>
        </p:spPr>
      </p:pic>
      <p:sp>
        <p:nvSpPr>
          <p:cNvPr id="5" name="Rectangle 4"/>
          <p:cNvSpPr/>
          <p:nvPr/>
        </p:nvSpPr>
        <p:spPr>
          <a:xfrm>
            <a:off x="4360610" y="5146695"/>
            <a:ext cx="4572000" cy="1384995"/>
          </a:xfrm>
          <a:prstGeom prst="rect">
            <a:avLst/>
          </a:prstGeom>
          <a:solidFill>
            <a:srgbClr val="000000"/>
          </a:solidFill>
          <a:ln>
            <a:solidFill>
              <a:srgbClr val="FFFFFF"/>
            </a:solidFill>
          </a:ln>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Watteau and the “fête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galante</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p>
          <a:p>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Debate in the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Academie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Royale de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Peinture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et de Sculpture between the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Poussinistes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and the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Rubenistes</a:t>
            </a: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Madame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de Pompadour, mistress of Louis XV</a:t>
            </a:r>
          </a:p>
        </p:txBody>
      </p:sp>
    </p:spTree>
    <p:extLst>
      <p:ext uri="{BB962C8B-B14F-4D97-AF65-F5344CB8AC3E}">
        <p14:creationId xmlns:p14="http://schemas.microsoft.com/office/powerpoint/2010/main" val="18818369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7.jpg"/>
          <p:cNvPicPr>
            <a:picLocks noChangeAspect="1"/>
          </p:cNvPicPr>
          <p:nvPr/>
        </p:nvPicPr>
        <p:blipFill>
          <a:blip r:embed="rId2"/>
          <a:stretch>
            <a:fillRect/>
          </a:stretch>
        </p:blipFill>
        <p:spPr>
          <a:xfrm>
            <a:off x="621003" y="269979"/>
            <a:ext cx="2824162" cy="5621822"/>
          </a:xfrm>
          <a:prstGeom prst="rect">
            <a:avLst/>
          </a:prstGeom>
        </p:spPr>
      </p:pic>
      <p:sp>
        <p:nvSpPr>
          <p:cNvPr id="3" name="Rectangle 2"/>
          <p:cNvSpPr/>
          <p:nvPr/>
        </p:nvSpPr>
        <p:spPr>
          <a:xfrm>
            <a:off x="621003" y="5891801"/>
            <a:ext cx="2824162"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26-8) Francois Boucher,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Cupid a Captive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1754</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07.jpg"/>
          <p:cNvPicPr>
            <a:picLocks noChangeAspect="1"/>
          </p:cNvPicPr>
          <p:nvPr/>
        </p:nvPicPr>
        <p:blipFill>
          <a:blip r:embed="rId2"/>
          <a:stretch>
            <a:fillRect/>
          </a:stretch>
        </p:blipFill>
        <p:spPr>
          <a:xfrm>
            <a:off x="621003" y="269979"/>
            <a:ext cx="2824162" cy="5621822"/>
          </a:xfrm>
          <a:prstGeom prst="rect">
            <a:avLst/>
          </a:prstGeom>
        </p:spPr>
      </p:pic>
      <p:pic>
        <p:nvPicPr>
          <p:cNvPr id="3" name="Picture 2" descr="2901.jpg"/>
          <p:cNvPicPr>
            <a:picLocks noChangeAspect="1"/>
          </p:cNvPicPr>
          <p:nvPr/>
        </p:nvPicPr>
        <p:blipFill>
          <a:blip r:embed="rId3"/>
          <a:stretch>
            <a:fillRect/>
          </a:stretch>
        </p:blipFill>
        <p:spPr>
          <a:xfrm>
            <a:off x="4431815" y="432422"/>
            <a:ext cx="4262653" cy="5447499"/>
          </a:xfrm>
          <a:prstGeom prst="rect">
            <a:avLst/>
          </a:prstGeom>
        </p:spPr>
      </p:pic>
      <p:sp>
        <p:nvSpPr>
          <p:cNvPr id="5" name="Rectangle 4"/>
          <p:cNvSpPr/>
          <p:nvPr/>
        </p:nvSpPr>
        <p:spPr>
          <a:xfrm>
            <a:off x="621003" y="5891801"/>
            <a:ext cx="2824162"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(26-8) Francois Boucher,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Cupid a Captive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1754</a:t>
            </a:r>
          </a:p>
        </p:txBody>
      </p:sp>
      <p:sp>
        <p:nvSpPr>
          <p:cNvPr id="6" name="Rectangle 5"/>
          <p:cNvSpPr/>
          <p:nvPr/>
        </p:nvSpPr>
        <p:spPr>
          <a:xfrm>
            <a:off x="4431815" y="5891801"/>
            <a:ext cx="4092945" cy="307777"/>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(26-9) Jean-</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Honore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Fragonard,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Swing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1766</a:t>
            </a:r>
          </a:p>
        </p:txBody>
      </p:sp>
    </p:spTree>
    <p:extLst>
      <p:ext uri="{BB962C8B-B14F-4D97-AF65-F5344CB8AC3E}">
        <p14:creationId xmlns:p14="http://schemas.microsoft.com/office/powerpoint/2010/main" val="25827127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912.jpg"/>
          <p:cNvPicPr>
            <a:picLocks noChangeAspect="1"/>
          </p:cNvPicPr>
          <p:nvPr/>
        </p:nvPicPr>
        <p:blipFill>
          <a:blip r:embed="rId2">
            <a:lum bright="-5000"/>
          </a:blip>
          <a:stretch>
            <a:fillRect/>
          </a:stretch>
        </p:blipFill>
        <p:spPr>
          <a:xfrm>
            <a:off x="248795" y="840469"/>
            <a:ext cx="4037186" cy="4916202"/>
          </a:xfrm>
          <a:prstGeom prst="rect">
            <a:avLst/>
          </a:prstGeom>
        </p:spPr>
      </p:pic>
      <p:sp>
        <p:nvSpPr>
          <p:cNvPr id="2" name="Rectangle 1"/>
          <p:cNvSpPr/>
          <p:nvPr/>
        </p:nvSpPr>
        <p:spPr>
          <a:xfrm>
            <a:off x="248795" y="5756671"/>
            <a:ext cx="4037186" cy="523220"/>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26-</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14)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Jean-Baptiste-Simeon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Chardin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Saying Grace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1740</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1930</TotalTime>
  <Words>641</Words>
  <Application>Microsoft Macintosh PowerPoint</Application>
  <PresentationFormat>On-screen Show (4:3)</PresentationFormat>
  <Paragraphs>43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11:  French Art in the 18th Century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University of Houston</dc:creator>
  <cp:lastModifiedBy>University of Houston</cp:lastModifiedBy>
  <cp:revision>23</cp:revision>
  <dcterms:created xsi:type="dcterms:W3CDTF">2013-04-08T15:33:29Z</dcterms:created>
  <dcterms:modified xsi:type="dcterms:W3CDTF">2018-04-19T17:16:53Z</dcterms:modified>
</cp:coreProperties>
</file>